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2" r:id="rId3"/>
    <p:sldId id="260" r:id="rId4"/>
    <p:sldId id="261" r:id="rId5"/>
    <p:sldId id="262" r:id="rId6"/>
    <p:sldId id="264" r:id="rId7"/>
    <p:sldId id="263" r:id="rId8"/>
    <p:sldId id="256" r:id="rId9"/>
    <p:sldId id="258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1" r:id="rId19"/>
    <p:sldId id="274" r:id="rId20"/>
    <p:sldId id="275" r:id="rId21"/>
    <p:sldId id="277" r:id="rId22"/>
    <p:sldId id="281" r:id="rId23"/>
    <p:sldId id="276" r:id="rId24"/>
    <p:sldId id="284" r:id="rId25"/>
    <p:sldId id="285" r:id="rId26"/>
    <p:sldId id="279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C85A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0.wmf"/><Relationship Id="rId4" Type="http://schemas.openxmlformats.org/officeDocument/2006/relationships/image" Target="../media/image39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4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image" Target="../media/image9.png"/><Relationship Id="rId12" Type="http://schemas.openxmlformats.org/officeDocument/2006/relationships/image" Target="../media/image12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2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image" Target="../media/image17.png"/><Relationship Id="rId12" Type="http://schemas.openxmlformats.org/officeDocument/2006/relationships/image" Target="../media/image12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gif"/><Relationship Id="rId3" Type="http://schemas.microsoft.com/office/2007/relationships/media" Target="../media/media5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2.gif"/><Relationship Id="rId17" Type="http://schemas.openxmlformats.org/officeDocument/2006/relationships/image" Target="../media/image12.gif"/><Relationship Id="rId2" Type="http://schemas.openxmlformats.org/officeDocument/2006/relationships/audio" Target="../media/media4.mp3"/><Relationship Id="rId16" Type="http://schemas.openxmlformats.org/officeDocument/2006/relationships/image" Target="../media/image11.png"/><Relationship Id="rId1" Type="http://schemas.microsoft.com/office/2007/relationships/media" Target="../media/media4.mp3"/><Relationship Id="rId6" Type="http://schemas.openxmlformats.org/officeDocument/2006/relationships/audio" Target="../media/media2.mp3"/><Relationship Id="rId11" Type="http://schemas.openxmlformats.org/officeDocument/2006/relationships/image" Target="../media/image6.gif"/><Relationship Id="rId5" Type="http://schemas.microsoft.com/office/2007/relationships/media" Target="../media/media2.mp3"/><Relationship Id="rId15" Type="http://schemas.openxmlformats.org/officeDocument/2006/relationships/image" Target="../media/image7.png"/><Relationship Id="rId10" Type="http://schemas.openxmlformats.org/officeDocument/2006/relationships/image" Target="../media/image21.png"/><Relationship Id="rId4" Type="http://schemas.openxmlformats.org/officeDocument/2006/relationships/audio" Target="../media/media5.mp3"/><Relationship Id="rId9" Type="http://schemas.openxmlformats.org/officeDocument/2006/relationships/image" Target="../media/image20.png"/><Relationship Id="rId14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65" b="10001"/>
          <a:stretch>
            <a:fillRect/>
          </a:stretch>
        </p:blipFill>
        <p:spPr bwMode="auto">
          <a:xfrm>
            <a:off x="-76200" y="0"/>
            <a:ext cx="9318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 rot="839736">
            <a:off x="-142151" y="3357643"/>
            <a:ext cx="5005387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1333500" y="2474913"/>
            <a:ext cx="1684338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VNI-Book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Book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Book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Book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Book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Book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Book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Book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Book" pitchFamily="2" charset="0"/>
              </a:defRPr>
            </a:lvl9pPr>
          </a:lstStyle>
          <a:p>
            <a:pPr eaLnBrk="1" hangingPunct="1"/>
            <a:endParaRPr lang="zh-CN" altLang="en-US" sz="12500">
              <a:solidFill>
                <a:schemeClr val="bg1"/>
              </a:solidFill>
              <a:latin typeface="字魂20号-石头体"/>
              <a:ea typeface="字魂20号-石头体"/>
              <a:cs typeface="字魂20号-石头体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1583" y="2133600"/>
            <a:ext cx="7620419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TIẾNG VIỆT 4</a:t>
            </a:r>
          </a:p>
          <a:p>
            <a:pPr algn="ctr">
              <a:defRPr/>
            </a:pPr>
            <a:r>
              <a:rPr lang="en-US" sz="6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Phân</a:t>
            </a:r>
            <a:r>
              <a:rPr lang="en-US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6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môn</a:t>
            </a:r>
            <a:r>
              <a:rPr lang="en-US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</a:t>
            </a:r>
            <a:r>
              <a:rPr lang="en-US" sz="6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Tập</a:t>
            </a:r>
            <a:r>
              <a:rPr lang="en-US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6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làm</a:t>
            </a:r>
            <a:r>
              <a:rPr lang="en-US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6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văn</a:t>
            </a:r>
            <a:endParaRPr lang="en-US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4974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C\Downloads\images (1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82"/>
            <a:ext cx="9177673" cy="683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45027" y="380999"/>
            <a:ext cx="8946573" cy="2909457"/>
            <a:chOff x="45027" y="380999"/>
            <a:chExt cx="8946573" cy="2909457"/>
          </a:xfrm>
        </p:grpSpPr>
        <p:grpSp>
          <p:nvGrpSpPr>
            <p:cNvPr id="5" name="Group 4"/>
            <p:cNvGrpSpPr/>
            <p:nvPr/>
          </p:nvGrpSpPr>
          <p:grpSpPr>
            <a:xfrm>
              <a:off x="45027" y="381000"/>
              <a:ext cx="5257800" cy="2909456"/>
              <a:chOff x="304800" y="609600"/>
              <a:chExt cx="5257800" cy="2071256"/>
            </a:xfrm>
          </p:grpSpPr>
          <p:sp>
            <p:nvSpPr>
              <p:cNvPr id="3" name="Rounded Rectangular Callout 2"/>
              <p:cNvSpPr/>
              <p:nvPr/>
            </p:nvSpPr>
            <p:spPr>
              <a:xfrm rot="5400000" flipV="1">
                <a:off x="1905000" y="-990600"/>
                <a:ext cx="2057400" cy="5257800"/>
              </a:xfrm>
              <a:prstGeom prst="wedgeRoundRectCallout">
                <a:avLst>
                  <a:gd name="adj1" fmla="val -20833"/>
                  <a:gd name="adj2" fmla="val 57375"/>
                  <a:gd name="adj3" fmla="val 16667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381000" y="834197"/>
                <a:ext cx="4984173" cy="1846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altLang="en-US" sz="2800" b="1" dirty="0">
                    <a:latin typeface="Times New Roman" pitchFamily="18" charset="0"/>
                  </a:rPr>
                  <a:t>a) </a:t>
                </a:r>
                <a:r>
                  <a:rPr lang="en-US" altLang="en-US" sz="2800" b="1" dirty="0" err="1">
                    <a:latin typeface="Times New Roman" pitchFamily="18" charset="0"/>
                  </a:rPr>
                  <a:t>Rồi</a:t>
                </a:r>
                <a:r>
                  <a:rPr lang="en-US" altLang="en-US" sz="2800" b="1" dirty="0"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latin typeface="Times New Roman" pitchFamily="18" charset="0"/>
                  </a:rPr>
                  <a:t>đây</a:t>
                </a:r>
                <a:r>
                  <a:rPr lang="en-US" altLang="en-US" sz="2800" b="1" dirty="0">
                    <a:latin typeface="Times New Roman" pitchFamily="18" charset="0"/>
                  </a:rPr>
                  <a:t>, </a:t>
                </a:r>
                <a:r>
                  <a:rPr lang="en-US" altLang="en-US" sz="2800" b="1" dirty="0" err="1">
                    <a:latin typeface="Times New Roman" pitchFamily="18" charset="0"/>
                  </a:rPr>
                  <a:t>đến</a:t>
                </a:r>
                <a:r>
                  <a:rPr lang="en-US" altLang="en-US" sz="2800" b="1" dirty="0"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latin typeface="Times New Roman" pitchFamily="18" charset="0"/>
                  </a:rPr>
                  <a:t>ngày</a:t>
                </a:r>
                <a:r>
                  <a:rPr lang="en-US" altLang="en-US" sz="2800" b="1" dirty="0"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latin typeface="Times New Roman" pitchFamily="18" charset="0"/>
                  </a:rPr>
                  <a:t>xa</a:t>
                </a:r>
                <a:r>
                  <a:rPr lang="en-US" altLang="en-US" sz="2800" b="1" dirty="0"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latin typeface="Times New Roman" pitchFamily="18" charset="0"/>
                  </a:rPr>
                  <a:t>mái</a:t>
                </a:r>
                <a:r>
                  <a:rPr lang="en-US" altLang="en-US" sz="2800" b="1" dirty="0"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latin typeface="Times New Roman" pitchFamily="18" charset="0"/>
                  </a:rPr>
                  <a:t>trường</a:t>
                </a:r>
                <a:r>
                  <a:rPr lang="en-US" altLang="en-US" sz="2800" b="1" dirty="0"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latin typeface="Times New Roman" pitchFamily="18" charset="0"/>
                  </a:rPr>
                  <a:t>thân</a:t>
                </a:r>
                <a:r>
                  <a:rPr lang="en-US" altLang="en-US" sz="2800" b="1" dirty="0"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latin typeface="Times New Roman" pitchFamily="18" charset="0"/>
                  </a:rPr>
                  <a:t>yêu</a:t>
                </a:r>
                <a:r>
                  <a:rPr lang="en-US" altLang="en-US" sz="2800" b="1" dirty="0">
                    <a:latin typeface="Times New Roman" pitchFamily="18" charset="0"/>
                  </a:rPr>
                  <a:t>, </a:t>
                </a:r>
                <a:r>
                  <a:rPr lang="en-US" altLang="en-US" sz="2800" b="1" dirty="0" err="1">
                    <a:latin typeface="Times New Roman" pitchFamily="18" charset="0"/>
                  </a:rPr>
                  <a:t>em</a:t>
                </a:r>
                <a:r>
                  <a:rPr lang="en-US" altLang="en-US" sz="2800" b="1" dirty="0"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latin typeface="Times New Roman" pitchFamily="18" charset="0"/>
                  </a:rPr>
                  <a:t>sẽ</a:t>
                </a:r>
                <a:r>
                  <a:rPr lang="en-US" altLang="en-US" sz="2800" b="1" dirty="0"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latin typeface="Times New Roman" pitchFamily="18" charset="0"/>
                  </a:rPr>
                  <a:t>mang</a:t>
                </a:r>
                <a:r>
                  <a:rPr lang="en-US" altLang="en-US" sz="2800" b="1" dirty="0"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latin typeface="Times New Roman" pitchFamily="18" charset="0"/>
                  </a:rPr>
                  <a:t>theo</a:t>
                </a:r>
                <a:r>
                  <a:rPr lang="en-US" altLang="en-US" sz="2800" b="1" dirty="0"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latin typeface="Times New Roman" pitchFamily="18" charset="0"/>
                  </a:rPr>
                  <a:t>nhiều</a:t>
                </a:r>
                <a:r>
                  <a:rPr lang="en-US" altLang="en-US" sz="2800" b="1" dirty="0"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latin typeface="Times New Roman" pitchFamily="18" charset="0"/>
                  </a:rPr>
                  <a:t>kỉ</a:t>
                </a:r>
                <a:r>
                  <a:rPr lang="en-US" altLang="en-US" sz="2800" b="1" dirty="0"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latin typeface="Times New Roman" pitchFamily="18" charset="0"/>
                  </a:rPr>
                  <a:t>niệm</a:t>
                </a:r>
                <a:r>
                  <a:rPr lang="en-US" altLang="en-US" sz="2800" b="1" dirty="0"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latin typeface="Times New Roman" pitchFamily="18" charset="0"/>
                  </a:rPr>
                  <a:t>của</a:t>
                </a:r>
                <a:r>
                  <a:rPr lang="en-US" altLang="en-US" sz="2800" b="1" dirty="0"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latin typeface="Times New Roman" pitchFamily="18" charset="0"/>
                  </a:rPr>
                  <a:t>thời</a:t>
                </a:r>
                <a:r>
                  <a:rPr lang="en-US" altLang="en-US" sz="2800" b="1" dirty="0"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latin typeface="Times New Roman" pitchFamily="18" charset="0"/>
                  </a:rPr>
                  <a:t>thơ</a:t>
                </a:r>
                <a:r>
                  <a:rPr lang="en-US" altLang="en-US" sz="2800" b="1" dirty="0"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latin typeface="Times New Roman" pitchFamily="18" charset="0"/>
                  </a:rPr>
                  <a:t>ấu</a:t>
                </a:r>
                <a:r>
                  <a:rPr lang="en-US" altLang="en-US" sz="2800" b="1" dirty="0"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latin typeface="Times New Roman" pitchFamily="18" charset="0"/>
                  </a:rPr>
                  <a:t>bên</a:t>
                </a:r>
                <a:r>
                  <a:rPr lang="en-US" altLang="en-US" sz="2800" b="1" dirty="0"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latin typeface="Times New Roman" pitchFamily="18" charset="0"/>
                  </a:rPr>
                  <a:t>gốc</a:t>
                </a:r>
                <a:r>
                  <a:rPr lang="en-US" altLang="en-US" sz="2800" b="1" dirty="0"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latin typeface="Times New Roman" pitchFamily="18" charset="0"/>
                  </a:rPr>
                  <a:t>bàng</a:t>
                </a:r>
                <a:r>
                  <a:rPr lang="en-US" altLang="en-US" sz="2800" b="1" dirty="0"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latin typeface="Times New Roman" pitchFamily="18" charset="0"/>
                  </a:rPr>
                  <a:t>thân</a:t>
                </a:r>
                <a:r>
                  <a:rPr lang="en-US" altLang="en-US" sz="2800" b="1" dirty="0"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latin typeface="Times New Roman" pitchFamily="18" charset="0"/>
                  </a:rPr>
                  <a:t>thuộc</a:t>
                </a:r>
                <a:r>
                  <a:rPr lang="en-US" altLang="en-US" sz="2800" b="1" dirty="0"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latin typeface="Times New Roman" pitchFamily="18" charset="0"/>
                  </a:rPr>
                  <a:t>của</a:t>
                </a:r>
                <a:r>
                  <a:rPr lang="en-US" altLang="en-US" sz="2800" b="1" dirty="0"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latin typeface="Times New Roman" pitchFamily="18" charset="0"/>
                  </a:rPr>
                  <a:t>em</a:t>
                </a:r>
                <a:r>
                  <a:rPr lang="en-US" altLang="en-US" sz="2800" b="1" dirty="0">
                    <a:latin typeface="Times New Roman" pitchFamily="18" charset="0"/>
                  </a:rPr>
                  <a:t>. </a:t>
                </a:r>
              </a:p>
              <a:p>
                <a:pPr algn="just"/>
                <a:endParaRPr lang="en-US" dirty="0"/>
              </a:p>
            </p:txBody>
          </p:sp>
        </p:grpSp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3490" y="380999"/>
              <a:ext cx="3228110" cy="2909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13855" y="3657600"/>
            <a:ext cx="8977744" cy="2514600"/>
            <a:chOff x="13855" y="3657600"/>
            <a:chExt cx="8977744" cy="2514600"/>
          </a:xfrm>
        </p:grpSpPr>
        <p:grpSp>
          <p:nvGrpSpPr>
            <p:cNvPr id="14" name="Group 13"/>
            <p:cNvGrpSpPr/>
            <p:nvPr/>
          </p:nvGrpSpPr>
          <p:grpSpPr>
            <a:xfrm>
              <a:off x="13855" y="3657600"/>
              <a:ext cx="5320144" cy="2514600"/>
              <a:chOff x="13855" y="3657600"/>
              <a:chExt cx="5320144" cy="2514600"/>
            </a:xfrm>
          </p:grpSpPr>
          <p:sp>
            <p:nvSpPr>
              <p:cNvPr id="9" name="Rounded Rectangular Callout 8"/>
              <p:cNvSpPr/>
              <p:nvPr/>
            </p:nvSpPr>
            <p:spPr>
              <a:xfrm rot="5400000" flipV="1">
                <a:off x="1416627" y="2254828"/>
                <a:ext cx="2514600" cy="5320144"/>
              </a:xfrm>
              <a:prstGeom prst="wedgeRoundRectCallout">
                <a:avLst>
                  <a:gd name="adj1" fmla="val -20833"/>
                  <a:gd name="adj2" fmla="val 57375"/>
                  <a:gd name="adj3" fmla="val 16667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381000" y="3791515"/>
                <a:ext cx="4833264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b) </a:t>
                </a:r>
                <a:r>
                  <a:rPr lang="en-US" sz="2800" b="1" dirty="0" err="1">
                    <a:latin typeface="Times New Roman" pitchFamily="18" charset="0"/>
                    <a:cs typeface="Times New Roman" pitchFamily="18" charset="0"/>
                  </a:rPr>
                  <a:t>Em</a:t>
                </a: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latin typeface="Times New Roman" pitchFamily="18" charset="0"/>
                    <a:cs typeface="Times New Roman" pitchFamily="18" charset="0"/>
                  </a:rPr>
                  <a:t>rất</a:t>
                </a: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latin typeface="Times New Roman" pitchFamily="18" charset="0"/>
                    <a:cs typeface="Times New Roman" pitchFamily="18" charset="0"/>
                  </a:rPr>
                  <a:t>thích</a:t>
                </a: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latin typeface="Times New Roman" pitchFamily="18" charset="0"/>
                    <a:cs typeface="Times New Roman" pitchFamily="18" charset="0"/>
                  </a:rPr>
                  <a:t>cây</a:t>
                </a: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latin typeface="Times New Roman" pitchFamily="18" charset="0"/>
                    <a:cs typeface="Times New Roman" pitchFamily="18" charset="0"/>
                  </a:rPr>
                  <a:t>phượng</a:t>
                </a: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800" b="1" dirty="0" err="1">
                    <a:latin typeface="Times New Roman" pitchFamily="18" charset="0"/>
                    <a:cs typeface="Times New Roman" pitchFamily="18" charset="0"/>
                  </a:rPr>
                  <a:t>vì</a:t>
                </a: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latin typeface="Times New Roman" pitchFamily="18" charset="0"/>
                    <a:cs typeface="Times New Roman" pitchFamily="18" charset="0"/>
                  </a:rPr>
                  <a:t>phượng</a:t>
                </a: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latin typeface="Times New Roman" pitchFamily="18" charset="0"/>
                    <a:cs typeface="Times New Roman" pitchFamily="18" charset="0"/>
                  </a:rPr>
                  <a:t>chẳng</a:t>
                </a: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latin typeface="Times New Roman" pitchFamily="18" charset="0"/>
                    <a:cs typeface="Times New Roman" pitchFamily="18" charset="0"/>
                  </a:rPr>
                  <a:t>những</a:t>
                </a: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latin typeface="Times New Roman" pitchFamily="18" charset="0"/>
                    <a:cs typeface="Times New Roman" pitchFamily="18" charset="0"/>
                  </a:rPr>
                  <a:t>cho</a:t>
                </a: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latin typeface="Times New Roman" pitchFamily="18" charset="0"/>
                    <a:cs typeface="Times New Roman" pitchFamily="18" charset="0"/>
                  </a:rPr>
                  <a:t>chúng</a:t>
                </a: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latin typeface="Times New Roman" pitchFamily="18" charset="0"/>
                    <a:cs typeface="Times New Roman" pitchFamily="18" charset="0"/>
                  </a:rPr>
                  <a:t>em</a:t>
                </a: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latin typeface="Times New Roman" pitchFamily="18" charset="0"/>
                    <a:cs typeface="Times New Roman" pitchFamily="18" charset="0"/>
                  </a:rPr>
                  <a:t>bóng</a:t>
                </a: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latin typeface="Times New Roman" pitchFamily="18" charset="0"/>
                    <a:cs typeface="Times New Roman" pitchFamily="18" charset="0"/>
                  </a:rPr>
                  <a:t>mát</a:t>
                </a: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latin typeface="Times New Roman" pitchFamily="18" charset="0"/>
                    <a:cs typeface="Times New Roman" pitchFamily="18" charset="0"/>
                  </a:rPr>
                  <a:t>để</a:t>
                </a: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latin typeface="Times New Roman" pitchFamily="18" charset="0"/>
                    <a:cs typeface="Times New Roman" pitchFamily="18" charset="0"/>
                  </a:rPr>
                  <a:t>vui</a:t>
                </a: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latin typeface="Times New Roman" pitchFamily="18" charset="0"/>
                    <a:cs typeface="Times New Roman" pitchFamily="18" charset="0"/>
                  </a:rPr>
                  <a:t>chơi</a:t>
                </a: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latin typeface="Times New Roman" pitchFamily="18" charset="0"/>
                    <a:cs typeface="Times New Roman" pitchFamily="18" charset="0"/>
                  </a:rPr>
                  <a:t>mà</a:t>
                </a: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latin typeface="Times New Roman" pitchFamily="18" charset="0"/>
                    <a:cs typeface="Times New Roman" pitchFamily="18" charset="0"/>
                  </a:rPr>
                  <a:t>còn</a:t>
                </a: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latin typeface="Times New Roman" pitchFamily="18" charset="0"/>
                    <a:cs typeface="Times New Roman" pitchFamily="18" charset="0"/>
                  </a:rPr>
                  <a:t>làm</a:t>
                </a: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latin typeface="Times New Roman" pitchFamily="18" charset="0"/>
                    <a:cs typeface="Times New Roman" pitchFamily="18" charset="0"/>
                  </a:rPr>
                  <a:t>tăng</a:t>
                </a: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latin typeface="Times New Roman" pitchFamily="18" charset="0"/>
                    <a:cs typeface="Times New Roman" pitchFamily="18" charset="0"/>
                  </a:rPr>
                  <a:t>thêm</a:t>
                </a: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latin typeface="Times New Roman" pitchFamily="18" charset="0"/>
                    <a:cs typeface="Times New Roman" pitchFamily="18" charset="0"/>
                  </a:rPr>
                  <a:t>vẻ</a:t>
                </a: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latin typeface="Times New Roman" pitchFamily="18" charset="0"/>
                    <a:cs typeface="Times New Roman" pitchFamily="18" charset="0"/>
                  </a:rPr>
                  <a:t>đẹp</a:t>
                </a: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latin typeface="Times New Roman" pitchFamily="18" charset="0"/>
                    <a:cs typeface="Times New Roman" pitchFamily="18" charset="0"/>
                  </a:rPr>
                  <a:t>trường</a:t>
                </a: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latin typeface="Times New Roman" pitchFamily="18" charset="0"/>
                    <a:cs typeface="Times New Roman" pitchFamily="18" charset="0"/>
                  </a:rPr>
                  <a:t>em</a:t>
                </a: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p:grpSp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3490" y="3777660"/>
              <a:ext cx="3228109" cy="2394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86112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PC\Downloads\hinh-nen-powerpoint-dep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0" y="41798"/>
            <a:ext cx="9164002" cy="681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800" y="1160744"/>
            <a:ext cx="4565073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000" b="1" dirty="0">
                <a:solidFill>
                  <a:srgbClr val="C00000"/>
                </a:solidFill>
                <a:latin typeface="Times New Roman" pitchFamily="18" charset="0"/>
              </a:rPr>
              <a:t>(</a:t>
            </a:r>
            <a:r>
              <a:rPr lang="en-US" altLang="en-US" sz="2000" b="1" dirty="0" err="1">
                <a:solidFill>
                  <a:srgbClr val="C00000"/>
                </a:solidFill>
                <a:latin typeface="Times New Roman" pitchFamily="18" charset="0"/>
              </a:rPr>
              <a:t>Đề</a:t>
            </a:r>
            <a:r>
              <a:rPr lang="en-US" altLang="en-US" sz="2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Times New Roman" pitchFamily="18" charset="0"/>
              </a:rPr>
              <a:t>bài</a:t>
            </a:r>
            <a:r>
              <a:rPr lang="en-US" altLang="en-US" sz="2000" b="1" dirty="0">
                <a:solidFill>
                  <a:srgbClr val="C00000"/>
                </a:solidFill>
                <a:latin typeface="Times New Roman" pitchFamily="18" charset="0"/>
              </a:rPr>
              <a:t>: </a:t>
            </a:r>
            <a:r>
              <a:rPr lang="en-US" altLang="en-US" sz="2000" b="1" i="1" dirty="0" err="1">
                <a:solidFill>
                  <a:srgbClr val="C00000"/>
                </a:solidFill>
                <a:latin typeface="Times New Roman" pitchFamily="18" charset="0"/>
              </a:rPr>
              <a:t>Tả</a:t>
            </a:r>
            <a:r>
              <a:rPr lang="en-US" altLang="en-US" sz="2000" b="1" i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en-US" sz="2000" b="1" i="1" dirty="0" err="1">
                <a:solidFill>
                  <a:srgbClr val="C00000"/>
                </a:solidFill>
                <a:latin typeface="Times New Roman" pitchFamily="18" charset="0"/>
              </a:rPr>
              <a:t>cây</a:t>
            </a:r>
            <a:r>
              <a:rPr lang="en-US" altLang="en-US" sz="2000" b="1" i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en-US" sz="2000" b="1" i="1" dirty="0" err="1">
                <a:solidFill>
                  <a:srgbClr val="C00000"/>
                </a:solidFill>
                <a:latin typeface="Times New Roman" pitchFamily="18" charset="0"/>
              </a:rPr>
              <a:t>bàng</a:t>
            </a:r>
            <a:r>
              <a:rPr lang="en-US" altLang="en-US" sz="2000" b="1" i="1" dirty="0">
                <a:solidFill>
                  <a:srgbClr val="C00000"/>
                </a:solidFill>
                <a:latin typeface="Times New Roman" pitchFamily="18" charset="0"/>
              </a:rPr>
              <a:t> ở </a:t>
            </a:r>
            <a:r>
              <a:rPr lang="en-US" altLang="en-US" sz="2000" b="1" i="1" dirty="0" err="1">
                <a:solidFill>
                  <a:srgbClr val="C00000"/>
                </a:solidFill>
                <a:latin typeface="Times New Roman" pitchFamily="18" charset="0"/>
              </a:rPr>
              <a:t>sân</a:t>
            </a:r>
            <a:r>
              <a:rPr lang="en-US" altLang="en-US" sz="2000" b="1" i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en-US" sz="2000" b="1" i="1" dirty="0" err="1">
                <a:solidFill>
                  <a:srgbClr val="C00000"/>
                </a:solidFill>
                <a:latin typeface="Times New Roman" pitchFamily="18" charset="0"/>
              </a:rPr>
              <a:t>trường</a:t>
            </a:r>
            <a:r>
              <a:rPr lang="en-US" altLang="en-US" sz="2000" b="1" i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en-US" sz="2000" b="1" i="1" dirty="0" err="1">
                <a:solidFill>
                  <a:srgbClr val="C00000"/>
                </a:solidFill>
                <a:latin typeface="Times New Roman" pitchFamily="18" charset="0"/>
              </a:rPr>
              <a:t>em</a:t>
            </a:r>
            <a:r>
              <a:rPr lang="en-US" altLang="en-US" sz="2000" b="1" i="1" dirty="0">
                <a:solidFill>
                  <a:srgbClr val="C00000"/>
                </a:solidFill>
                <a:latin typeface="Times New Roman" pitchFamily="18" charset="0"/>
              </a:rPr>
              <a:t>.</a:t>
            </a:r>
            <a:r>
              <a:rPr lang="en-US" altLang="en-US" sz="2000" b="1" dirty="0">
                <a:solidFill>
                  <a:srgbClr val="C00000"/>
                </a:solidFill>
                <a:latin typeface="Times New Roman" pitchFamily="18" charset="0"/>
              </a:rPr>
              <a:t>)</a:t>
            </a:r>
          </a:p>
          <a:p>
            <a:endParaRPr lang="en-US" altLang="en-US" b="1" dirty="0">
              <a:latin typeface="Times New Roman" pitchFamily="18" charset="0"/>
            </a:endParaRPr>
          </a:p>
          <a:p>
            <a:pPr marL="514350" indent="-514350" algn="just">
              <a:buAutoNum type="alphaLcParenR"/>
            </a:pPr>
            <a:r>
              <a:rPr lang="en-US" altLang="en-US" sz="3200" b="1" dirty="0" err="1">
                <a:latin typeface="Times New Roman" pitchFamily="18" charset="0"/>
              </a:rPr>
              <a:t>Rồi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đây</a:t>
            </a:r>
            <a:r>
              <a:rPr lang="en-US" altLang="en-US" sz="3200" b="1" dirty="0">
                <a:latin typeface="Times New Roman" pitchFamily="18" charset="0"/>
              </a:rPr>
              <a:t>, </a:t>
            </a:r>
            <a:r>
              <a:rPr lang="en-US" altLang="en-US" sz="3200" b="1" dirty="0" err="1">
                <a:latin typeface="Times New Roman" pitchFamily="18" charset="0"/>
              </a:rPr>
              <a:t>đến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ngày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xa</a:t>
            </a:r>
            <a:endParaRPr lang="en-US" altLang="en-US" sz="3200" b="1" dirty="0">
              <a:latin typeface="Times New Roman" pitchFamily="18" charset="0"/>
            </a:endParaRPr>
          </a:p>
          <a:p>
            <a:pPr algn="just"/>
            <a:r>
              <a:rPr lang="en-US" altLang="en-US" sz="3200" b="1" dirty="0" err="1">
                <a:latin typeface="Times New Roman" pitchFamily="18" charset="0"/>
              </a:rPr>
              <a:t>mái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trường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thân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yêu</a:t>
            </a:r>
            <a:r>
              <a:rPr lang="en-US" altLang="en-US" sz="3200" b="1" dirty="0">
                <a:latin typeface="Times New Roman" pitchFamily="18" charset="0"/>
              </a:rPr>
              <a:t>, </a:t>
            </a:r>
          </a:p>
          <a:p>
            <a:pPr algn="just"/>
            <a:r>
              <a:rPr lang="en-US" altLang="en-US" sz="3200" b="1" dirty="0" err="1">
                <a:latin typeface="Times New Roman" pitchFamily="18" charset="0"/>
              </a:rPr>
              <a:t>em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sẽ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mang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theo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nhiều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</a:p>
          <a:p>
            <a:pPr algn="just"/>
            <a:r>
              <a:rPr lang="en-US" altLang="en-US" sz="3200" b="1" dirty="0" err="1">
                <a:latin typeface="Times New Roman" pitchFamily="18" charset="0"/>
              </a:rPr>
              <a:t>kỉ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niệm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của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thời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thơ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ấu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bên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gốc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bàng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thân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thuộc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của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em</a:t>
            </a:r>
            <a:r>
              <a:rPr lang="en-US" altLang="en-US" sz="3200" b="1" dirty="0">
                <a:latin typeface="Times New Roman" pitchFamily="18" charset="0"/>
              </a:rPr>
              <a:t>. </a:t>
            </a:r>
          </a:p>
          <a:p>
            <a:endParaRPr lang="en-US" dirty="0"/>
          </a:p>
        </p:txBody>
      </p:sp>
      <p:pic>
        <p:nvPicPr>
          <p:cNvPr id="2052" name="Picture 4" descr="C:\Users\PC\Downloads\ta-cay-ba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295400"/>
            <a:ext cx="3276600" cy="320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914400" y="5045724"/>
            <a:ext cx="822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buClr>
                <a:srgbClr val="0000FF"/>
              </a:buClr>
              <a:buFont typeface="Wingdings" pitchFamily="2" charset="2"/>
              <a:buChar char="Ø"/>
            </a:pPr>
            <a:r>
              <a:rPr lang="en-US" altLang="en-US" sz="32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758536" y="3733800"/>
            <a:ext cx="441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62000" y="4267200"/>
            <a:ext cx="441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245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PC\Downloads\hinh-nen-powerpoint-dep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0" y="41798"/>
            <a:ext cx="9164002" cy="681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1160744"/>
            <a:ext cx="5098473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/>
            <a:r>
              <a:rPr lang="en-US" altLang="en-US" sz="2000" b="1" dirty="0">
                <a:solidFill>
                  <a:srgbClr val="C00000"/>
                </a:solidFill>
                <a:latin typeface="Times New Roman" pitchFamily="18" charset="0"/>
              </a:rPr>
              <a:t>(</a:t>
            </a:r>
            <a:r>
              <a:rPr lang="en-US" altLang="en-US" sz="2000" b="1" dirty="0" err="1">
                <a:solidFill>
                  <a:srgbClr val="C00000"/>
                </a:solidFill>
                <a:latin typeface="Times New Roman" pitchFamily="18" charset="0"/>
              </a:rPr>
              <a:t>Đề</a:t>
            </a:r>
            <a:r>
              <a:rPr lang="en-US" altLang="en-US" sz="2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Times New Roman" pitchFamily="18" charset="0"/>
              </a:rPr>
              <a:t>bài</a:t>
            </a:r>
            <a:r>
              <a:rPr lang="en-US" altLang="en-US" sz="2000" b="1" dirty="0">
                <a:solidFill>
                  <a:srgbClr val="C00000"/>
                </a:solidFill>
                <a:latin typeface="Times New Roman" pitchFamily="18" charset="0"/>
              </a:rPr>
              <a:t>: </a:t>
            </a:r>
            <a:r>
              <a:rPr lang="en-US" altLang="en-US" sz="2000" b="1" i="1" dirty="0" err="1">
                <a:solidFill>
                  <a:srgbClr val="C00000"/>
                </a:solidFill>
                <a:latin typeface="Times New Roman" pitchFamily="18" charset="0"/>
              </a:rPr>
              <a:t>Tả</a:t>
            </a:r>
            <a:r>
              <a:rPr lang="en-US" altLang="en-US" sz="2000" b="1" i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en-US" sz="2000" b="1" i="1" dirty="0" err="1">
                <a:solidFill>
                  <a:srgbClr val="C00000"/>
                </a:solidFill>
                <a:latin typeface="Times New Roman" pitchFamily="18" charset="0"/>
              </a:rPr>
              <a:t>cây</a:t>
            </a:r>
            <a:r>
              <a:rPr lang="en-US" altLang="en-US" sz="2000" b="1" i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en-US" sz="2000" b="1" i="1" dirty="0" err="1">
                <a:solidFill>
                  <a:srgbClr val="C00000"/>
                </a:solidFill>
                <a:latin typeface="Times New Roman" pitchFamily="18" charset="0"/>
              </a:rPr>
              <a:t>phượng</a:t>
            </a:r>
            <a:r>
              <a:rPr lang="en-US" altLang="en-US" sz="2000" b="1" i="1" dirty="0">
                <a:solidFill>
                  <a:srgbClr val="C00000"/>
                </a:solidFill>
                <a:latin typeface="Times New Roman" pitchFamily="18" charset="0"/>
              </a:rPr>
              <a:t> ở </a:t>
            </a:r>
            <a:r>
              <a:rPr lang="en-US" altLang="en-US" sz="2000" b="1" i="1" dirty="0" err="1">
                <a:solidFill>
                  <a:srgbClr val="C00000"/>
                </a:solidFill>
                <a:latin typeface="Times New Roman" pitchFamily="18" charset="0"/>
              </a:rPr>
              <a:t>sân</a:t>
            </a:r>
            <a:r>
              <a:rPr lang="en-US" altLang="en-US" sz="2000" b="1" i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en-US" sz="2000" b="1" i="1" dirty="0" err="1">
                <a:solidFill>
                  <a:srgbClr val="C00000"/>
                </a:solidFill>
                <a:latin typeface="Times New Roman" pitchFamily="18" charset="0"/>
              </a:rPr>
              <a:t>trường</a:t>
            </a:r>
            <a:r>
              <a:rPr lang="en-US" altLang="en-US" sz="2000" b="1" i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en-US" sz="2000" b="1" i="1" dirty="0" err="1">
                <a:solidFill>
                  <a:srgbClr val="C00000"/>
                </a:solidFill>
                <a:latin typeface="Times New Roman" pitchFamily="18" charset="0"/>
              </a:rPr>
              <a:t>em</a:t>
            </a:r>
            <a:r>
              <a:rPr lang="en-US" altLang="en-US" sz="2000" b="1" i="1" dirty="0">
                <a:solidFill>
                  <a:srgbClr val="C00000"/>
                </a:solidFill>
                <a:latin typeface="Times New Roman" pitchFamily="18" charset="0"/>
              </a:rPr>
              <a:t>.</a:t>
            </a:r>
            <a:r>
              <a:rPr lang="en-US" altLang="en-US" sz="2000" b="1" dirty="0">
                <a:solidFill>
                  <a:srgbClr val="C00000"/>
                </a:solidFill>
                <a:latin typeface="Times New Roman" pitchFamily="18" charset="0"/>
              </a:rPr>
              <a:t>)</a:t>
            </a:r>
          </a:p>
          <a:p>
            <a:pPr marL="228600" indent="-228600"/>
            <a:endParaRPr lang="en-US" altLang="en-US" sz="2000" b="1" dirty="0">
              <a:solidFill>
                <a:srgbClr val="C00000"/>
              </a:solidFill>
              <a:latin typeface="Times New Roman" pitchFamily="18" charset="0"/>
            </a:endParaRPr>
          </a:p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phượng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phượng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altLang="en-US" b="1" dirty="0">
              <a:latin typeface="Times New Roman" pitchFamily="18" charset="0"/>
            </a:endParaRPr>
          </a:p>
          <a:p>
            <a:pPr marL="514350" indent="-514350" algn="just">
              <a:buAutoNum type="alphaLcParenR"/>
            </a:pP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524000" y="2286000"/>
            <a:ext cx="3429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70164" y="4267200"/>
            <a:ext cx="37495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057400" y="2743200"/>
            <a:ext cx="2971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209800" y="3276600"/>
            <a:ext cx="2590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70164" y="3733800"/>
            <a:ext cx="76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7"/>
          <p:cNvSpPr>
            <a:spLocks noChangeArrowheads="1"/>
          </p:cNvSpPr>
          <p:nvPr/>
        </p:nvSpPr>
        <p:spPr bwMode="auto">
          <a:xfrm>
            <a:off x="835112" y="5029200"/>
            <a:ext cx="83566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buClr>
                <a:srgbClr val="0000FF"/>
              </a:buClr>
              <a:buFont typeface="Wingdings" pitchFamily="2" charset="2"/>
              <a:buChar char="Ø"/>
            </a:pP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endParaRPr lang="en-US" alt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Clr>
                <a:srgbClr val="0000FF"/>
              </a:buClr>
            </a:pP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074" name="Picture 2" descr="C:\Users\PC\Downloads\bieu-cam-cay-phu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873" y="1243988"/>
            <a:ext cx="36830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58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PC\Downloads\hoc-tap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33600" y="1981200"/>
            <a:ext cx="4876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61255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PC\Downloads\hinh-nen-powerpoint-don-gian-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3"/>
            <a:ext cx="914400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1366415"/>
              </p:ext>
            </p:extLst>
          </p:nvPr>
        </p:nvGraphicFramePr>
        <p:xfrm>
          <a:off x="114300" y="1340797"/>
          <a:ext cx="8915400" cy="5288603"/>
        </p:xfrm>
        <a:graphic>
          <a:graphicData uri="http://schemas.openxmlformats.org/drawingml/2006/table">
            <a:tbl>
              <a:tblPr/>
              <a:tblGrid>
                <a:gridCol w="2857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57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740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4000" b="1" kern="1200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4000" b="1" kern="120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Kết</a:t>
                      </a:r>
                      <a:r>
                        <a:rPr lang="en-US" sz="4000" b="1" kern="120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4000" b="1" kern="120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bài</a:t>
                      </a:r>
                      <a:r>
                        <a:rPr lang="en-US" sz="4000" b="1" kern="120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4000" b="1" kern="120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mở</a:t>
                      </a:r>
                      <a:r>
                        <a:rPr lang="en-US" sz="4000" b="1" kern="120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4000" b="1" kern="120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rộng</a:t>
                      </a:r>
                      <a:endParaRPr lang="en-US" sz="40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4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4000" b="1" dirty="0" err="1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Kết</a:t>
                      </a:r>
                      <a:r>
                        <a:rPr lang="en-US" sz="4000" b="1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4000" b="1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4000" b="1" dirty="0" err="1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4000" b="1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mở</a:t>
                      </a:r>
                      <a:endParaRPr lang="en-US" sz="40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4000" b="1" dirty="0" err="1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rộng</a:t>
                      </a:r>
                      <a:r>
                        <a:rPr lang="en-US" sz="4000" b="1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48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kumimoji="0" lang="en-US" sz="4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266700" y="395288"/>
            <a:ext cx="8572500" cy="69373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/>
          <a:p>
            <a:pPr eaLnBrk="1" hangingPunct="1"/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2514600" y="3886200"/>
            <a:ext cx="6629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vi-VN" altLang="en-US" sz="3600" b="1">
              <a:solidFill>
                <a:schemeClr val="tx2"/>
              </a:solidFill>
              <a:latin typeface="VNI-Times" pitchFamily="2" charset="0"/>
            </a:endParaRPr>
          </a:p>
        </p:txBody>
      </p:sp>
      <p:pic>
        <p:nvPicPr>
          <p:cNvPr id="5" name="Picture 19" descr="HOLLY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676650" y="4114800"/>
            <a:ext cx="546735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endParaRPr lang="en-US" altLang="en-US" sz="4400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287713" y="1447800"/>
            <a:ext cx="5551487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en-US" altLang="en-US" sz="4400" b="1" spc="-7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4400" b="1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spc="-7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4400" b="1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spc="-7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400" b="1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spc="-7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sz="4400" b="1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spc="-7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sz="4400" b="1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b="1" spc="-7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400" b="1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spc="-7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4400" b="1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spc="-7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4400" b="1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spc="-7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b="1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spc="-7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400" b="1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spc="-7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4400" b="1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spc="-7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4400" b="1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spc="-7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400" b="1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spc="-7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4400" b="1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965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56394" y="2171950"/>
            <a:ext cx="8566944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alt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marL="0" indent="0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marL="0" indent="0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6172200" y="5857875"/>
          <a:ext cx="2971800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" name="Clip" r:id="rId3" imgW="4286250" imgH="3676650" progId="MS_ClipArt_Gallery.2">
                  <p:embed/>
                </p:oleObj>
              </mc:Choice>
              <mc:Fallback>
                <p:oleObj name="Clip" r:id="rId3" imgW="4286250" imgH="367665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5857875"/>
                        <a:ext cx="2971800" cy="1000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1278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447088" y="6137275"/>
            <a:ext cx="6969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0" y="6248400"/>
            <a:ext cx="7127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458994" y="10319"/>
            <a:ext cx="663575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altLang="en-US" sz="1800"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571512"/>
            <a:ext cx="917647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0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19600" cy="3352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4636"/>
            <a:ext cx="4724400" cy="3332018"/>
          </a:xfrm>
          <a:prstGeom prst="rect">
            <a:avLst/>
          </a:prstGeom>
        </p:spPr>
      </p:pic>
      <p:pic>
        <p:nvPicPr>
          <p:cNvPr id="7170" name="Picture 2" descr="C:\Users\PC\Downloads\cay-mit-cong-trin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2800"/>
            <a:ext cx="44196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PC\Downloads\vai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66654"/>
            <a:ext cx="4724399" cy="349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1148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19600" cy="3429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0"/>
            <a:ext cx="4724400" cy="3429000"/>
          </a:xfrm>
          <a:prstGeom prst="rect">
            <a:avLst/>
          </a:prstGeom>
        </p:spPr>
      </p:pic>
      <p:pic>
        <p:nvPicPr>
          <p:cNvPr id="8195" name="Picture 3" descr="C:\Users\PC\Downloads\cu-giong-hoa-ly (1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429000"/>
            <a:ext cx="470361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PC\Downloads\hoa-mai-vang-yen-tu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4196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172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486745" y="80097"/>
            <a:ext cx="2526903" cy="609600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GỢI Ý:</a:t>
            </a: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356394" y="609600"/>
            <a:ext cx="8787606" cy="5867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FontTx/>
              <a:buAutoNum type="alphaLcParenR"/>
            </a:pP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alt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US" alt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alt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alt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alt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alt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alt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alt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alt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alt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US" alt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alt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alt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alt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alt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bón</a:t>
            </a:r>
            <a:r>
              <a:rPr lang="en-US" alt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alt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alt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alt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alt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altLang="en-US" dirty="0"/>
          </a:p>
        </p:txBody>
      </p:sp>
      <p:pic>
        <p:nvPicPr>
          <p:cNvPr id="4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1278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447088" y="6137275"/>
            <a:ext cx="6969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0" y="6248400"/>
            <a:ext cx="7127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458994" y="10319"/>
            <a:ext cx="663575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altLang="en-US" sz="1800">
              <a:latin typeface="Calibri" pitchFamily="34" charset="0"/>
            </a:endParaRPr>
          </a:p>
        </p:txBody>
      </p:sp>
      <p:pic>
        <p:nvPicPr>
          <p:cNvPr id="13314" name="Picture 2" descr="C:\Users\PC\Downloads\23.-Hoa-hồng-ngoại-Aunt-Margy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476" y="384897"/>
            <a:ext cx="2464305" cy="246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344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or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1" descr="j02321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200400"/>
            <a:ext cx="2945930" cy="2464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1447799"/>
            <a:ext cx="6477000" cy="2751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1214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 vườn cây nhà bé online video cutter com 1.mp4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82" y="27709"/>
            <a:ext cx="9123218" cy="6754091"/>
          </a:xfrm>
        </p:spPr>
      </p:pic>
    </p:spTree>
    <p:extLst>
      <p:ext uri="{BB962C8B-B14F-4D97-AF65-F5344CB8AC3E}">
        <p14:creationId xmlns:p14="http://schemas.microsoft.com/office/powerpoint/2010/main" val="343312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7" descr="C:\Users\PC\Downloads\hinh-nen-powerpoint-1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5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066801" y="1447800"/>
            <a:ext cx="6629399" cy="1402390"/>
            <a:chOff x="1066801" y="1447800"/>
            <a:chExt cx="6629399" cy="1402390"/>
          </a:xfrm>
        </p:grpSpPr>
        <p:pic>
          <p:nvPicPr>
            <p:cNvPr id="9220" name="Picture 4" descr="C:\Users\PC\Downloads\ec1e3fda0e8c4d355adde9f5d84a1a3f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1" y="1447800"/>
              <a:ext cx="990599" cy="1402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 5"/>
            <p:cNvGrpSpPr/>
            <p:nvPr/>
          </p:nvGrpSpPr>
          <p:grpSpPr>
            <a:xfrm>
              <a:off x="2424334" y="1662754"/>
              <a:ext cx="5271866" cy="1187436"/>
              <a:chOff x="2424334" y="1662754"/>
              <a:chExt cx="5271866" cy="1187436"/>
            </a:xfrm>
          </p:grpSpPr>
          <p:sp>
            <p:nvSpPr>
              <p:cNvPr id="2" name="Rounded Rectangular Callout 1"/>
              <p:cNvSpPr/>
              <p:nvPr/>
            </p:nvSpPr>
            <p:spPr>
              <a:xfrm rot="5400000">
                <a:off x="4466549" y="-379461"/>
                <a:ext cx="1187436" cy="5271866"/>
              </a:xfrm>
              <a:prstGeom prst="wedgeRoundRectCallout">
                <a:avLst>
                  <a:gd name="adj1" fmla="val -20833"/>
                  <a:gd name="adj2" fmla="val 57244"/>
                  <a:gd name="adj3" fmla="val 16667"/>
                </a:avLst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2621867" y="1752600"/>
                <a:ext cx="48768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b="1" dirty="0" err="1">
                    <a:latin typeface="Times New Roman" pitchFamily="18" charset="0"/>
                    <a:cs typeface="Times New Roman" pitchFamily="18" charset="0"/>
                  </a:rPr>
                  <a:t>Sắp</a:t>
                </a:r>
                <a:r>
                  <a:rPr lang="en-US" sz="30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dirty="0" err="1">
                    <a:latin typeface="Times New Roman" pitchFamily="18" charset="0"/>
                    <a:cs typeface="Times New Roman" pitchFamily="18" charset="0"/>
                  </a:rPr>
                  <a:t>xếp</a:t>
                </a:r>
                <a:r>
                  <a:rPr lang="en-US" sz="30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dirty="0" err="1"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3000" b="1" dirty="0">
                    <a:latin typeface="Times New Roman" pitchFamily="18" charset="0"/>
                    <a:cs typeface="Times New Roman" pitchFamily="18" charset="0"/>
                  </a:rPr>
                  <a:t> ý </a:t>
                </a:r>
                <a:r>
                  <a:rPr lang="en-US" sz="3000" b="1" dirty="0" err="1">
                    <a:latin typeface="Times New Roman" pitchFamily="18" charset="0"/>
                    <a:cs typeface="Times New Roman" pitchFamily="18" charset="0"/>
                  </a:rPr>
                  <a:t>theo</a:t>
                </a:r>
                <a:r>
                  <a:rPr lang="en-US" sz="30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dirty="0" err="1">
                    <a:latin typeface="Times New Roman" pitchFamily="18" charset="0"/>
                    <a:cs typeface="Times New Roman" pitchFamily="18" charset="0"/>
                  </a:rPr>
                  <a:t>trình</a:t>
                </a:r>
                <a:r>
                  <a:rPr lang="en-US" sz="30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dirty="0" err="1">
                    <a:latin typeface="Times New Roman" pitchFamily="18" charset="0"/>
                    <a:cs typeface="Times New Roman" pitchFamily="18" charset="0"/>
                  </a:rPr>
                  <a:t>tự</a:t>
                </a:r>
                <a:r>
                  <a:rPr lang="en-US" sz="30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dirty="0" err="1">
                    <a:latin typeface="Times New Roman" pitchFamily="18" charset="0"/>
                    <a:cs typeface="Times New Roman" pitchFamily="18" charset="0"/>
                  </a:rPr>
                  <a:t>hợp</a:t>
                </a:r>
                <a:r>
                  <a:rPr lang="en-US" sz="30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dirty="0" err="1">
                    <a:latin typeface="Times New Roman" pitchFamily="18" charset="0"/>
                    <a:cs typeface="Times New Roman" pitchFamily="18" charset="0"/>
                  </a:rPr>
                  <a:t>lí</a:t>
                </a:r>
                <a:r>
                  <a:rPr lang="en-US" sz="3000" b="1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1371600" y="2850190"/>
            <a:ext cx="7086600" cy="1682651"/>
            <a:chOff x="1371600" y="2850190"/>
            <a:chExt cx="7086600" cy="1682651"/>
          </a:xfrm>
        </p:grpSpPr>
        <p:pic>
          <p:nvPicPr>
            <p:cNvPr id="9219" name="Picture 3" descr="C:\Users\PC\Downloads\14056_2_full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6600" y="2850190"/>
              <a:ext cx="1371600" cy="1682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1371600" y="3141148"/>
              <a:ext cx="5271866" cy="1202252"/>
              <a:chOff x="1371600" y="3141148"/>
              <a:chExt cx="5271866" cy="1202252"/>
            </a:xfrm>
          </p:grpSpPr>
          <p:sp>
            <p:nvSpPr>
              <p:cNvPr id="5" name="Rounded Rectangular Callout 4"/>
              <p:cNvSpPr/>
              <p:nvPr/>
            </p:nvSpPr>
            <p:spPr>
              <a:xfrm rot="16200000" flipH="1">
                <a:off x="3406407" y="1106341"/>
                <a:ext cx="1202252" cy="5271866"/>
              </a:xfrm>
              <a:prstGeom prst="wedgeRoundRectCallout">
                <a:avLst>
                  <a:gd name="adj1" fmla="val -23824"/>
                  <a:gd name="adj2" fmla="val 58032"/>
                  <a:gd name="adj3" fmla="val 16667"/>
                </a:avLst>
              </a:prstGeom>
              <a:solidFill>
                <a:srgbClr val="44C85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562100" y="3200400"/>
                <a:ext cx="48768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b="1" dirty="0" err="1">
                    <a:latin typeface="Times New Roman" pitchFamily="18" charset="0"/>
                    <a:cs typeface="Times New Roman" pitchFamily="18" charset="0"/>
                  </a:rPr>
                  <a:t>Sử</a:t>
                </a:r>
                <a:r>
                  <a:rPr lang="en-US" sz="30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dirty="0" err="1">
                    <a:latin typeface="Times New Roman" pitchFamily="18" charset="0"/>
                    <a:cs typeface="Times New Roman" pitchFamily="18" charset="0"/>
                  </a:rPr>
                  <a:t>dụng</a:t>
                </a:r>
                <a:r>
                  <a:rPr lang="en-US" sz="30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dirty="0" err="1"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30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dirty="0" err="1">
                    <a:latin typeface="Times New Roman" pitchFamily="18" charset="0"/>
                    <a:cs typeface="Times New Roman" pitchFamily="18" charset="0"/>
                  </a:rPr>
                  <a:t>từ</a:t>
                </a:r>
                <a:r>
                  <a:rPr lang="en-US" sz="30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dirty="0" err="1">
                    <a:latin typeface="Times New Roman" pitchFamily="18" charset="0"/>
                    <a:cs typeface="Times New Roman" pitchFamily="18" charset="0"/>
                  </a:rPr>
                  <a:t>nối</a:t>
                </a:r>
                <a:r>
                  <a:rPr lang="en-US" sz="30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dirty="0" err="1">
                    <a:latin typeface="Times New Roman" pitchFamily="18" charset="0"/>
                    <a:cs typeface="Times New Roman" pitchFamily="18" charset="0"/>
                  </a:rPr>
                  <a:t>khi</a:t>
                </a:r>
                <a:r>
                  <a:rPr lang="en-US" sz="30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dirty="0" err="1">
                    <a:latin typeface="Times New Roman" pitchFamily="18" charset="0"/>
                    <a:cs typeface="Times New Roman" pitchFamily="18" charset="0"/>
                  </a:rPr>
                  <a:t>chuyển</a:t>
                </a:r>
                <a:r>
                  <a:rPr lang="en-US" sz="30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dirty="0" err="1"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3000" b="1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685800" y="4744445"/>
            <a:ext cx="7086600" cy="1654214"/>
            <a:chOff x="685800" y="4744445"/>
            <a:chExt cx="7086600" cy="1654214"/>
          </a:xfrm>
        </p:grpSpPr>
        <p:grpSp>
          <p:nvGrpSpPr>
            <p:cNvPr id="10" name="Group 9"/>
            <p:cNvGrpSpPr/>
            <p:nvPr/>
          </p:nvGrpSpPr>
          <p:grpSpPr>
            <a:xfrm>
              <a:off x="685800" y="4744445"/>
              <a:ext cx="7086600" cy="1654214"/>
              <a:chOff x="685800" y="4744445"/>
              <a:chExt cx="7086600" cy="1654214"/>
            </a:xfrm>
          </p:grpSpPr>
          <p:sp>
            <p:nvSpPr>
              <p:cNvPr id="4" name="Rounded Rectangular Callout 3"/>
              <p:cNvSpPr/>
              <p:nvPr/>
            </p:nvSpPr>
            <p:spPr>
              <a:xfrm rot="5400000">
                <a:off x="4316760" y="2943019"/>
                <a:ext cx="1563214" cy="5348066"/>
              </a:xfrm>
              <a:prstGeom prst="wedgeRoundRectCallout">
                <a:avLst>
                  <a:gd name="adj1" fmla="val -18444"/>
                  <a:gd name="adj2" fmla="val 57244"/>
                  <a:gd name="adj3" fmla="val 16667"/>
                </a:avLst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221" name="Picture 5" descr="C:\Users\PC\Downloads\tải xuống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5800" y="4744445"/>
                <a:ext cx="1369435" cy="13694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2514600" y="4876800"/>
              <a:ext cx="518159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3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sz="3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latin typeface="Times New Roman" pitchFamily="18" charset="0"/>
                  <a:cs typeface="Times New Roman" pitchFamily="18" charset="0"/>
                </a:rPr>
                <a:t>lợi</a:t>
              </a:r>
              <a:r>
                <a:rPr lang="en-US" sz="3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latin typeface="Times New Roman" pitchFamily="18" charset="0"/>
                  <a:cs typeface="Times New Roman" pitchFamily="18" charset="0"/>
                </a:rPr>
                <a:t>ích</a:t>
              </a:r>
              <a:r>
                <a:rPr lang="en-US" sz="3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latin typeface="Times New Roman" pitchFamily="18" charset="0"/>
                  <a:cs typeface="Times New Roman" pitchFamily="18" charset="0"/>
                </a:rPr>
                <a:t>khác</a:t>
              </a:r>
              <a:r>
                <a:rPr lang="en-US" sz="3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latin typeface="Times New Roman" pitchFamily="18" charset="0"/>
                  <a:cs typeface="Times New Roman" pitchFamily="18" charset="0"/>
                </a:rPr>
                <a:t>nhau</a:t>
              </a:r>
              <a:r>
                <a:rPr lang="en-US" sz="30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000" b="1" dirty="0" err="1">
                  <a:latin typeface="Times New Roman" pitchFamily="18" charset="0"/>
                  <a:cs typeface="Times New Roman" pitchFamily="18" charset="0"/>
                </a:rPr>
                <a:t>nên</a:t>
              </a:r>
              <a:r>
                <a:rPr lang="en-US" sz="3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latin typeface="Times New Roman" pitchFamily="18" charset="0"/>
                  <a:cs typeface="Times New Roman" pitchFamily="18" charset="0"/>
                </a:rPr>
                <a:t>lựa</a:t>
              </a:r>
              <a:r>
                <a:rPr lang="en-US" sz="3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latin typeface="Times New Roman" pitchFamily="18" charset="0"/>
                  <a:cs typeface="Times New Roman" pitchFamily="18" charset="0"/>
                </a:rPr>
                <a:t>chọn</a:t>
              </a:r>
              <a:r>
                <a:rPr lang="en-US" sz="3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latin typeface="Times New Roman" pitchFamily="18" charset="0"/>
                  <a:cs typeface="Times New Roman" pitchFamily="18" charset="0"/>
                </a:rPr>
                <a:t>đặc</a:t>
              </a:r>
              <a:r>
                <a:rPr lang="en-US" sz="3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latin typeface="Times New Roman" pitchFamily="18" charset="0"/>
                  <a:cs typeface="Times New Roman" pitchFamily="18" charset="0"/>
                </a:rPr>
                <a:t>điểm</a:t>
              </a:r>
              <a:r>
                <a:rPr lang="en-US" sz="3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latin typeface="Times New Roman" pitchFamily="18" charset="0"/>
                  <a:cs typeface="Times New Roman" pitchFamily="18" charset="0"/>
                </a:rPr>
                <a:t>tiêu</a:t>
              </a:r>
              <a:r>
                <a:rPr lang="en-US" sz="3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latin typeface="Times New Roman" pitchFamily="18" charset="0"/>
                  <a:cs typeface="Times New Roman" pitchFamily="18" charset="0"/>
                </a:rPr>
                <a:t>biểu</a:t>
              </a:r>
              <a:r>
                <a:rPr lang="en-US" sz="3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latin typeface="Times New Roman" pitchFamily="18" charset="0"/>
                  <a:cs typeface="Times New Roman" pitchFamily="18" charset="0"/>
                </a:rPr>
                <a:t>nhất</a:t>
              </a:r>
              <a:r>
                <a:rPr lang="en-US" sz="30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000" b="1" dirty="0" err="1">
                  <a:latin typeface="Times New Roman" pitchFamily="18" charset="0"/>
                  <a:cs typeface="Times New Roman" pitchFamily="18" charset="0"/>
                </a:rPr>
                <a:t>tránh</a:t>
              </a:r>
              <a:r>
                <a:rPr lang="en-US" sz="3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latin typeface="Times New Roman" pitchFamily="18" charset="0"/>
                  <a:cs typeface="Times New Roman" pitchFamily="18" charset="0"/>
                </a:rPr>
                <a:t>liệt</a:t>
              </a:r>
              <a:r>
                <a:rPr lang="en-US" sz="3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latin typeface="Times New Roman" pitchFamily="18" charset="0"/>
                  <a:cs typeface="Times New Roman" pitchFamily="18" charset="0"/>
                </a:rPr>
                <a:t>kê</a:t>
              </a:r>
              <a:r>
                <a:rPr lang="en-US" sz="3000" b="1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981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PC\Downloads\hinh-nen-thiet-ke-bai-giang-6_455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0"/>
            <a:ext cx="91370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0200" y="2286000"/>
            <a:ext cx="6705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llegie" pitchFamily="2" charset="0"/>
                <a:cs typeface="Times New Roman" panose="02020603050405020304" pitchFamily="18" charset="0"/>
              </a:rPr>
              <a:t>Chúng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llegie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llegie" pitchFamily="2" charset="0"/>
                <a:cs typeface="Times New Roman" panose="02020603050405020304" pitchFamily="18" charset="0"/>
              </a:rPr>
              <a:t>mình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llegie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llegie" pitchFamily="2" charset="0"/>
                <a:cs typeface="Times New Roman" panose="02020603050405020304" pitchFamily="18" charset="0"/>
              </a:rPr>
              <a:t>hãy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llegie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llegie" pitchFamily="2" charset="0"/>
                <a:cs typeface="Times New Roman" panose="02020603050405020304" pitchFamily="18" charset="0"/>
              </a:rPr>
              <a:t>cùng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llegie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llegie" pitchFamily="2" charset="0"/>
                <a:cs typeface="Times New Roman" panose="02020603050405020304" pitchFamily="18" charset="0"/>
              </a:rPr>
              <a:t>nhau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llegie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llegie" pitchFamily="2" charset="0"/>
                <a:cs typeface="Times New Roman" panose="02020603050405020304" pitchFamily="18" charset="0"/>
              </a:rPr>
              <a:t>làm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llegie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llegie" pitchFamily="2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llegie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llegie" pitchFamily="2" charset="0"/>
                <a:cs typeface="Times New Roman" panose="02020603050405020304" pitchFamily="18" charset="0"/>
              </a:rPr>
              <a:t>nhé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llegie" pitchFamily="2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752166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R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5835650"/>
            <a:ext cx="9296400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28600" y="457200"/>
            <a:ext cx="8458200" cy="762000"/>
          </a:xfrm>
          <a:prstGeom prst="rect">
            <a:avLst/>
          </a:prstGeom>
        </p:spPr>
        <p:txBody>
          <a:bodyPr wrap="none" fromWordArt="1">
            <a:prstTxWarp prst="textInflateBottom">
              <a:avLst>
                <a:gd name="adj" fmla="val 51611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chemeClr val="accent2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Gợi</a:t>
            </a:r>
            <a:r>
              <a:rPr lang="en-US" sz="3600" b="1" kern="10" dirty="0">
                <a:ln w="9525">
                  <a:solidFill>
                    <a:schemeClr val="accent2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ý </a:t>
            </a:r>
            <a:r>
              <a:rPr lang="en-US" sz="3600" b="1" kern="10" dirty="0" err="1">
                <a:ln w="9525">
                  <a:solidFill>
                    <a:schemeClr val="accent2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nhận</a:t>
            </a:r>
            <a:r>
              <a:rPr lang="en-US" sz="3600" b="1" kern="10" dirty="0">
                <a:ln w="9525">
                  <a:solidFill>
                    <a:schemeClr val="accent2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chemeClr val="accent2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xét</a:t>
            </a:r>
            <a:endParaRPr lang="en-US" sz="3600" b="1" kern="10" dirty="0">
              <a:ln w="9525">
                <a:solidFill>
                  <a:schemeClr val="accent2"/>
                </a:solidFill>
                <a:prstDash val="sysDot"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1434445"/>
            <a:ext cx="91440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eaLnBrk="1" hangingPunct="1"/>
            <a:endParaRPr lang="en-US" altLang="en-US" sz="4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eaLnBrk="1" hangingPunct="1"/>
            <a:endParaRPr lang="en-US" altLang="en-US" sz="4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,….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000482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40" t="20821" r="10336" b="14796"/>
          <a:stretch/>
        </p:blipFill>
        <p:spPr bwMode="auto">
          <a:xfrm>
            <a:off x="0" y="6350"/>
            <a:ext cx="9144000" cy="685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8237" y="1178112"/>
            <a:ext cx="6689763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altLang="en-US" sz="2800" b="1" u="sng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itchFamily="18" charset="0"/>
              </a:rPr>
              <a:t> 4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Em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hãy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viết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kết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bài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mở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rộng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cho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một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đề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bài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dưới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đây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:</a:t>
            </a:r>
          </a:p>
          <a:p>
            <a:pPr algn="ctr"/>
            <a:endParaRPr lang="en-US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4" descr="Free clipart of zoo animals free vector download (11,952 Free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40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Free clipart of zoo animals free vector download (11,952 Free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40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8" descr="Zoo Clipart Images, Stock Photos &amp; Vectors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23"/>
          <a:stretch/>
        </p:blipFill>
        <p:spPr bwMode="auto">
          <a:xfrm>
            <a:off x="6400800" y="-6350"/>
            <a:ext cx="2743200" cy="240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60375" y="2667000"/>
            <a:ext cx="8991600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tràm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435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PC\Downloads\cay-tram-va-tinh-dau-tr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6727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C\Downloads\hinh-nen-thiet-ke-bai-giang-6_455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0"/>
            <a:ext cx="91370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6800" y="1905000"/>
            <a:ext cx="7162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llegie" pitchFamily="2" charset="0"/>
                <a:cs typeface="Times New Roman" panose="02020603050405020304" pitchFamily="18" charset="0"/>
              </a:rPr>
              <a:t>Hãy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llegie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llegie" pitchFamily="2" charset="0"/>
                <a:cs typeface="Times New Roman" panose="02020603050405020304" pitchFamily="18" charset="0"/>
              </a:rPr>
              <a:t>viết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llegie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llegie" pitchFamily="2" charset="0"/>
                <a:cs typeface="Times New Roman" panose="02020603050405020304" pitchFamily="18" charset="0"/>
              </a:rPr>
              <a:t>kết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llegie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llegie" pitchFamily="2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llegie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llegie" pitchFamily="2" charset="0"/>
                <a:cs typeface="Times New Roman" panose="02020603050405020304" pitchFamily="18" charset="0"/>
              </a:rPr>
              <a:t>mở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llegie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llegie" pitchFamily="2" charset="0"/>
                <a:cs typeface="Times New Roman" panose="02020603050405020304" pitchFamily="18" charset="0"/>
              </a:rPr>
              <a:t>rộng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llegie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llegie" pitchFamily="2" charset="0"/>
                <a:cs typeface="Times New Roman" panose="02020603050405020304" pitchFamily="18" charset="0"/>
              </a:rPr>
              <a:t>cho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llegie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llegie" pitchFamily="2" charset="0"/>
                <a:cs typeface="Times New Roman" panose="02020603050405020304" pitchFamily="18" charset="0"/>
              </a:rPr>
              <a:t>một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llegie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llegie" pitchFamily="2" charset="0"/>
                <a:cs typeface="Times New Roman" panose="02020603050405020304" pitchFamily="18" charset="0"/>
              </a:rPr>
              <a:t>loài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llegie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llegie" pitchFamily="2" charset="0"/>
                <a:cs typeface="Times New Roman" panose="02020603050405020304" pitchFamily="18" charset="0"/>
              </a:rPr>
              <a:t>cây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llegie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llegie" pitchFamily="2" charset="0"/>
                <a:cs typeface="Times New Roman" panose="02020603050405020304" pitchFamily="18" charset="0"/>
              </a:rPr>
              <a:t>mà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llegie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llegie" pitchFamily="2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llegie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llegie" pitchFamily="2" charset="0"/>
                <a:cs typeface="Times New Roman" panose="02020603050405020304" pitchFamily="18" charset="0"/>
              </a:rPr>
              <a:t>thích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llegie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962400" y="1295400"/>
            <a:ext cx="1660563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altLang="en-US" sz="3200" b="1" dirty="0" err="1">
                <a:solidFill>
                  <a:srgbClr val="44C85A"/>
                </a:solidFill>
                <a:latin typeface="Times New Roman" pitchFamily="18" charset="0"/>
              </a:rPr>
              <a:t>Đề</a:t>
            </a:r>
            <a:r>
              <a:rPr lang="en-US" altLang="en-US" sz="3200" b="1" dirty="0">
                <a:solidFill>
                  <a:srgbClr val="44C85A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4C85A"/>
                </a:solidFill>
                <a:latin typeface="Times New Roman" pitchFamily="18" charset="0"/>
              </a:rPr>
              <a:t>bài</a:t>
            </a:r>
            <a:r>
              <a:rPr lang="en-US" altLang="en-US" sz="3200" b="1" dirty="0">
                <a:solidFill>
                  <a:srgbClr val="44C85A"/>
                </a:solidFill>
                <a:latin typeface="Times New Roman" pitchFamily="18" charset="0"/>
              </a:rPr>
              <a:t>:</a:t>
            </a:r>
          </a:p>
          <a:p>
            <a:pPr algn="ctr"/>
            <a:endParaRPr lang="en-US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7582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PC\Downloads\4eb2dd8b269e05b415dd69b76b04d7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51973" y="905620"/>
            <a:ext cx="259718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cap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6000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60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2549466"/>
            <a:ext cx="6795654" cy="138499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/>
            </a:pPr>
            <a:r>
              <a:rPr lang="en-US" sz="2800" b="1" dirty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en-US" sz="2800" b="1" dirty="0">
              <a:ln w="11430"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2800" b="1" dirty="0">
              <a:ln w="11430"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b="1" dirty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b="1" dirty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dirty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endParaRPr lang="en-US" sz="2800" b="1" dirty="0">
              <a:ln w="11430">
                <a:solidFill>
                  <a:schemeClr val="tx2">
                    <a:lumMod val="50000"/>
                  </a:schemeClr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84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16833" y="986135"/>
            <a:ext cx="4802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VƯỢT CHƯỚNG</a:t>
            </a:r>
          </a:p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NGẠI VẬT</a:t>
            </a:r>
          </a:p>
        </p:txBody>
      </p:sp>
      <p:pic>
        <p:nvPicPr>
          <p:cNvPr id="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271659"/>
            <a:ext cx="609600" cy="609600"/>
          </a:xfrm>
          <a:prstGeom prst="rect">
            <a:avLst/>
          </a:prstGeom>
        </p:spPr>
      </p:pic>
      <p:pic>
        <p:nvPicPr>
          <p:cNvPr id="9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24600" y="7271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6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04" y="5695392"/>
            <a:ext cx="1232838" cy="7044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010397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10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292707"/>
            <a:ext cx="92964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4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5" name="Rectangular Callout 14"/>
          <p:cNvSpPr/>
          <p:nvPr/>
        </p:nvSpPr>
        <p:spPr>
          <a:xfrm>
            <a:off x="1021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27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46" y="5638460"/>
            <a:ext cx="745340" cy="7453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6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010399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8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12224" y="6977740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4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2" name="Oval Callout 11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3" name="Rectangular Callout 12"/>
          <p:cNvSpPr/>
          <p:nvPr/>
        </p:nvSpPr>
        <p:spPr>
          <a:xfrm>
            <a:off x="1021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gián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41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248" y="5506522"/>
            <a:ext cx="1438648" cy="11338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6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271656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8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05096" y="7271656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/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4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2" name="Oval Callout 11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3" name="Rectangular Callout 12"/>
          <p:cNvSpPr/>
          <p:nvPr/>
        </p:nvSpPr>
        <p:spPr>
          <a:xfrm>
            <a:off x="1021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98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771" y="5579499"/>
            <a:ext cx="923420" cy="8505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5816" y="5013261"/>
            <a:ext cx="627475" cy="7775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14" y="5440872"/>
            <a:ext cx="645769" cy="1103841"/>
          </a:xfrm>
          <a:prstGeom prst="rect">
            <a:avLst/>
          </a:prstGeom>
        </p:spPr>
      </p:pic>
      <p:sp>
        <p:nvSpPr>
          <p:cNvPr id="8" name="Wave 7"/>
          <p:cNvSpPr/>
          <p:nvPr/>
        </p:nvSpPr>
        <p:spPr>
          <a:xfrm>
            <a:off x="1048871" y="2767011"/>
            <a:ext cx="3832411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61927" y="4714569"/>
            <a:ext cx="826878" cy="826878"/>
          </a:xfrm>
          <a:prstGeom prst="rect">
            <a:avLst/>
          </a:prstGeom>
        </p:spPr>
      </p:pic>
      <p:pic>
        <p:nvPicPr>
          <p:cNvPr id="10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67200" y="7173685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12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013095" y="7212951"/>
            <a:ext cx="609600" cy="609600"/>
          </a:xfrm>
          <a:prstGeom prst="rect">
            <a:avLst/>
          </a:prstGeom>
        </p:spPr>
      </p:pic>
      <p:pic>
        <p:nvPicPr>
          <p:cNvPr id="13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456644" y="7212951"/>
            <a:ext cx="609600" cy="6096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04799" y="152400"/>
            <a:ext cx="8839199" cy="174050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4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1021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gián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77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306"/>
                            </p:stCondLst>
                            <p:childTnLst>
                              <p:par>
                                <p:cTn id="4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08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388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28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7" grpId="2" animBg="1"/>
      <p:bldP spid="18" grpId="0" animBg="1"/>
      <p:bldP spid="1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33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38800"/>
            <a:ext cx="91598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0" descr="33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8013" y="5638800"/>
            <a:ext cx="915987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700" y="-52387"/>
            <a:ext cx="9221788" cy="691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WordArt 8"/>
          <p:cNvSpPr>
            <a:spLocks noChangeArrowheads="1" noChangeShapeType="1" noTextEdit="1"/>
          </p:cNvSpPr>
          <p:nvPr/>
        </p:nvSpPr>
        <p:spPr bwMode="auto">
          <a:xfrm>
            <a:off x="4495800" y="2133600"/>
            <a:ext cx="2514600" cy="825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TẬP LÀM VĂN</a:t>
            </a:r>
          </a:p>
        </p:txBody>
      </p:sp>
      <p:sp>
        <p:nvSpPr>
          <p:cNvPr id="8" name="WordArt 11"/>
          <p:cNvSpPr>
            <a:spLocks noChangeArrowheads="1" noChangeShapeType="1" noTextEdit="1"/>
          </p:cNvSpPr>
          <p:nvPr/>
        </p:nvSpPr>
        <p:spPr bwMode="auto">
          <a:xfrm>
            <a:off x="2895600" y="3200400"/>
            <a:ext cx="54864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4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Luyện tập xây dựng kết bài </a:t>
            </a:r>
          </a:p>
          <a:p>
            <a:pPr algn="ctr"/>
            <a:r>
              <a:rPr lang="vi-VN" sz="24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trong bài văn miêu tả cây cối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24739" y="4735150"/>
            <a:ext cx="1040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reflection blurRad="6350" stA="55000" endA="300" endPos="45500" dir="5400000" sy="-100000" algn="bl" rotWithShape="0"/>
                </a:effectLst>
                <a:latin typeface=".VnArabiaH" pitchFamily="34" charset="0"/>
              </a:rPr>
              <a:t>SGK/82</a:t>
            </a:r>
          </a:p>
        </p:txBody>
      </p:sp>
    </p:spTree>
    <p:extLst>
      <p:ext uri="{BB962C8B-B14F-4D97-AF65-F5344CB8AC3E}">
        <p14:creationId xmlns:p14="http://schemas.microsoft.com/office/powerpoint/2010/main" val="2046602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36136"/>
            <a:ext cx="9144000" cy="6858000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02F88535-8512-4B03-87BE-7630771960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722" y="724365"/>
            <a:ext cx="8899442" cy="51435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990600" y="1371600"/>
            <a:ext cx="7543800" cy="4496264"/>
            <a:chOff x="1571058" y="438150"/>
            <a:chExt cx="5766484" cy="4496264"/>
          </a:xfrm>
        </p:grpSpPr>
        <p:sp>
          <p:nvSpPr>
            <p:cNvPr id="17" name="卷形: 垂直 3">
              <a:extLst>
                <a:ext uri="{FF2B5EF4-FFF2-40B4-BE49-F238E27FC236}">
                  <a16:creationId xmlns:a16="http://schemas.microsoft.com/office/drawing/2014/main" id="{D46B7F83-667B-4579-A157-4CA1E3C00AE3}"/>
                </a:ext>
              </a:extLst>
            </p:cNvPr>
            <p:cNvSpPr/>
            <p:nvPr/>
          </p:nvSpPr>
          <p:spPr>
            <a:xfrm rot="5400000" flipH="1">
              <a:off x="2206168" y="-196960"/>
              <a:ext cx="4496264" cy="5766484"/>
            </a:xfrm>
            <a:prstGeom prst="verticalScroll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715285" y="1137286"/>
              <a:ext cx="5232094" cy="320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altLang="en-US" sz="3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Nắm</a:t>
              </a:r>
              <a:r>
                <a:rPr lang="en-US" altLang="en-US" sz="3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3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altLang="en-US" sz="3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altLang="en-US" sz="3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altLang="en-US" sz="3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altLang="en-US" sz="3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altLang="en-US" sz="3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altLang="en-US" sz="3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rộng</a:t>
              </a:r>
              <a:r>
                <a:rPr lang="en-US" altLang="en-US" sz="3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3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altLang="en-US" sz="3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altLang="en-US" sz="3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rộng</a:t>
              </a:r>
              <a:r>
                <a:rPr lang="en-US" altLang="en-US" sz="3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altLang="en-US" sz="3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en-US" sz="3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altLang="en-US" sz="3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altLang="en-US" sz="3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miêu</a:t>
              </a:r>
              <a:r>
                <a:rPr lang="en-US" altLang="en-US" sz="3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altLang="en-US" sz="3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altLang="en-US" sz="3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cối</a:t>
              </a:r>
              <a:r>
                <a:rPr lang="en-US" altLang="en-US" sz="3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endParaRPr lang="en-US" alt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alt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altLang="en-US" sz="3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altLang="en-US" sz="3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altLang="en-US" sz="3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altLang="en-US" sz="3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altLang="en-US" sz="3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altLang="en-US" sz="3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altLang="en-US" sz="3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altLang="en-US" sz="3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altLang="en-US" sz="3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altLang="en-US" sz="3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sz="3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3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altLang="en-US" sz="3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altLang="en-US" sz="3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altLang="en-US" sz="3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altLang="en-US" sz="3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altLang="en-US" sz="3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rộng</a:t>
              </a:r>
              <a:r>
                <a:rPr lang="en-US" altLang="en-US" sz="3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en-US" sz="3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altLang="en-US" sz="3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altLang="en-US" sz="3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altLang="en-US" sz="3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3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altLang="en-US" sz="3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altLang="en-US" sz="3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en-US" sz="3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altLang="en-US" sz="3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14" name="图片 11">
            <a:extLst>
              <a:ext uri="{FF2B5EF4-FFF2-40B4-BE49-F238E27FC236}">
                <a16:creationId xmlns:a16="http://schemas.microsoft.com/office/drawing/2014/main" id="{0F69363F-E5E5-4E0A-8C08-1229C079EF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983" y="3392864"/>
            <a:ext cx="1088564" cy="120800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564406" y="838200"/>
            <a:ext cx="3435172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cap="all" dirty="0" err="1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5000" b="1" cap="all" dirty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cap="all" dirty="0" err="1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5000" b="1" cap="all" dirty="0">
              <a:ln w="9000" cmpd="sng">
                <a:solidFill>
                  <a:schemeClr val="tx1"/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片 6">
            <a:extLst>
              <a:ext uri="{FF2B5EF4-FFF2-40B4-BE49-F238E27FC236}">
                <a16:creationId xmlns:a16="http://schemas.microsoft.com/office/drawing/2014/main" id="{A2D653AA-D2DA-4D83-AD5D-88367EBD6A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721" y="3296115"/>
            <a:ext cx="1112918" cy="148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38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896</Words>
  <Application>Microsoft Office PowerPoint</Application>
  <PresentationFormat>On-screen Show (4:3)</PresentationFormat>
  <Paragraphs>95</Paragraphs>
  <Slides>26</Slides>
  <Notes>0</Notes>
  <HiddenSlides>0</HiddenSlides>
  <MMClips>12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.VnArabiaH</vt:lpstr>
      <vt:lpstr>Arial</vt:lpstr>
      <vt:lpstr>Calibri</vt:lpstr>
      <vt:lpstr>Times New Roman</vt:lpstr>
      <vt:lpstr>VNI-Times</vt:lpstr>
      <vt:lpstr>Wingdings</vt:lpstr>
      <vt:lpstr>字魂20号-石头体</vt:lpstr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Nguyễn Thu Hiền</cp:lastModifiedBy>
  <cp:revision>29</cp:revision>
  <dcterms:created xsi:type="dcterms:W3CDTF">2006-08-16T00:00:00Z</dcterms:created>
  <dcterms:modified xsi:type="dcterms:W3CDTF">2022-03-03T03:25:10Z</dcterms:modified>
</cp:coreProperties>
</file>